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166" autoAdjust="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762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02FD55-2FB7-4066-BC22-EBECEF150254}" type="doc">
      <dgm:prSet loTypeId="urn:microsoft.com/office/officeart/2005/8/layout/arrow2" loCatId="process" qsTypeId="urn:microsoft.com/office/officeart/2005/8/quickstyle/simple1" qsCatId="simple" csTypeId="urn:microsoft.com/office/officeart/2005/8/colors/accent0_1" csCatId="mainScheme" phldr="1"/>
      <dgm:spPr/>
    </dgm:pt>
    <dgm:pt modelId="{F7826578-2BE9-4890-B966-597342F24CD7}">
      <dgm:prSet phldrT="[Text]"/>
      <dgm:spPr/>
      <dgm:t>
        <a:bodyPr/>
        <a:lstStyle/>
        <a:p>
          <a:pPr algn="ctr"/>
          <a:r>
            <a:rPr lang="en-GB"/>
            <a:t>Identify</a:t>
          </a:r>
        </a:p>
      </dgm:t>
    </dgm:pt>
    <dgm:pt modelId="{FFF08130-1EA8-4539-A2AA-54CE75EB4F6C}" type="parTrans" cxnId="{F185F3E2-D675-4DEA-BDE9-B402FB319864}">
      <dgm:prSet/>
      <dgm:spPr/>
      <dgm:t>
        <a:bodyPr/>
        <a:lstStyle/>
        <a:p>
          <a:pPr algn="ctr"/>
          <a:endParaRPr lang="en-GB"/>
        </a:p>
      </dgm:t>
    </dgm:pt>
    <dgm:pt modelId="{B42CA14D-D35E-498B-9756-BB4A0998455B}" type="sibTrans" cxnId="{F185F3E2-D675-4DEA-BDE9-B402FB319864}">
      <dgm:prSet/>
      <dgm:spPr/>
      <dgm:t>
        <a:bodyPr/>
        <a:lstStyle/>
        <a:p>
          <a:pPr algn="ctr"/>
          <a:endParaRPr lang="en-GB"/>
        </a:p>
      </dgm:t>
    </dgm:pt>
    <dgm:pt modelId="{6D6C4D88-C53F-4AE0-BC06-A46BA66C6E49}">
      <dgm:prSet phldrT="[Text]"/>
      <dgm:spPr/>
      <dgm:t>
        <a:bodyPr/>
        <a:lstStyle/>
        <a:p>
          <a:pPr algn="ctr"/>
          <a:r>
            <a:rPr lang="en-GB"/>
            <a:t>Convene</a:t>
          </a:r>
        </a:p>
      </dgm:t>
    </dgm:pt>
    <dgm:pt modelId="{8E1FD046-D1E9-4356-921E-8F9E23B78A8D}" type="parTrans" cxnId="{8BB77512-313D-4857-819F-334FD85F809D}">
      <dgm:prSet/>
      <dgm:spPr/>
      <dgm:t>
        <a:bodyPr/>
        <a:lstStyle/>
        <a:p>
          <a:pPr algn="ctr"/>
          <a:endParaRPr lang="en-GB"/>
        </a:p>
      </dgm:t>
    </dgm:pt>
    <dgm:pt modelId="{44B0959E-5E4B-4A3E-864C-CE6545256FAE}" type="sibTrans" cxnId="{8BB77512-313D-4857-819F-334FD85F809D}">
      <dgm:prSet/>
      <dgm:spPr/>
      <dgm:t>
        <a:bodyPr/>
        <a:lstStyle/>
        <a:p>
          <a:pPr algn="ctr"/>
          <a:endParaRPr lang="en-GB"/>
        </a:p>
      </dgm:t>
    </dgm:pt>
    <dgm:pt modelId="{4B9725E3-6FA8-4216-8F4F-887C44CD6180}">
      <dgm:prSet phldrT="[Text]"/>
      <dgm:spPr/>
      <dgm:t>
        <a:bodyPr/>
        <a:lstStyle/>
        <a:p>
          <a:pPr algn="ctr"/>
          <a:r>
            <a:rPr lang="en-GB"/>
            <a:t>Incubate</a:t>
          </a:r>
        </a:p>
      </dgm:t>
    </dgm:pt>
    <dgm:pt modelId="{7FE7C1A9-3BCE-411B-887D-9BE729D4367F}" type="parTrans" cxnId="{20D14293-A7A8-4AA8-8016-3ADE60BFF589}">
      <dgm:prSet/>
      <dgm:spPr/>
      <dgm:t>
        <a:bodyPr/>
        <a:lstStyle/>
        <a:p>
          <a:pPr algn="ctr"/>
          <a:endParaRPr lang="en-GB"/>
        </a:p>
      </dgm:t>
    </dgm:pt>
    <dgm:pt modelId="{CBE6B4EC-5694-435A-B7D3-E7DB757E1200}" type="sibTrans" cxnId="{20D14293-A7A8-4AA8-8016-3ADE60BFF589}">
      <dgm:prSet/>
      <dgm:spPr/>
      <dgm:t>
        <a:bodyPr/>
        <a:lstStyle/>
        <a:p>
          <a:pPr algn="ctr"/>
          <a:endParaRPr lang="en-GB"/>
        </a:p>
      </dgm:t>
    </dgm:pt>
    <dgm:pt modelId="{5CDE6D76-7188-45B5-96D6-3B0054248020}">
      <dgm:prSet phldrT="[Text]"/>
      <dgm:spPr/>
      <dgm:t>
        <a:bodyPr/>
        <a:lstStyle/>
        <a:p>
          <a:pPr algn="ctr"/>
          <a:r>
            <a:rPr lang="en-GB"/>
            <a:t>Integrate</a:t>
          </a:r>
        </a:p>
      </dgm:t>
    </dgm:pt>
    <dgm:pt modelId="{7AC68480-4FD0-467B-BA7B-E2554EFE76A6}" type="parTrans" cxnId="{1FC9A0A4-5E4C-47DA-B157-81CDE8DF275F}">
      <dgm:prSet/>
      <dgm:spPr/>
      <dgm:t>
        <a:bodyPr/>
        <a:lstStyle/>
        <a:p>
          <a:pPr algn="ctr"/>
          <a:endParaRPr lang="en-GB"/>
        </a:p>
      </dgm:t>
    </dgm:pt>
    <dgm:pt modelId="{BEA8873A-0F43-429F-947A-AA94DC22F35B}" type="sibTrans" cxnId="{1FC9A0A4-5E4C-47DA-B157-81CDE8DF275F}">
      <dgm:prSet/>
      <dgm:spPr/>
      <dgm:t>
        <a:bodyPr/>
        <a:lstStyle/>
        <a:p>
          <a:pPr algn="ctr"/>
          <a:endParaRPr lang="en-GB"/>
        </a:p>
      </dgm:t>
    </dgm:pt>
    <dgm:pt modelId="{32F595E7-DC85-4A4D-8873-C07751FBF180}">
      <dgm:prSet phldrT="[Text]"/>
      <dgm:spPr/>
      <dgm:t>
        <a:bodyPr/>
        <a:lstStyle/>
        <a:p>
          <a:pPr algn="ctr"/>
          <a:r>
            <a:rPr lang="en-GB"/>
            <a:t>Support</a:t>
          </a:r>
        </a:p>
      </dgm:t>
    </dgm:pt>
    <dgm:pt modelId="{C0F9F4A3-7BC4-4AD0-AD06-80754B5E9493}" type="parTrans" cxnId="{9140E54A-F316-4D92-9486-55E8ECBAFFCE}">
      <dgm:prSet/>
      <dgm:spPr/>
      <dgm:t>
        <a:bodyPr/>
        <a:lstStyle/>
        <a:p>
          <a:pPr algn="ctr"/>
          <a:endParaRPr lang="en-GB"/>
        </a:p>
      </dgm:t>
    </dgm:pt>
    <dgm:pt modelId="{9680C0BE-0C15-457C-B92F-036EABAE85DC}" type="sibTrans" cxnId="{9140E54A-F316-4D92-9486-55E8ECBAFFCE}">
      <dgm:prSet/>
      <dgm:spPr/>
      <dgm:t>
        <a:bodyPr/>
        <a:lstStyle/>
        <a:p>
          <a:pPr algn="ctr"/>
          <a:endParaRPr lang="en-GB"/>
        </a:p>
      </dgm:t>
    </dgm:pt>
    <dgm:pt modelId="{5D2706E9-A148-4AAE-A659-1DC9519A1993}" type="pres">
      <dgm:prSet presAssocID="{6502FD55-2FB7-4066-BC22-EBECEF150254}" presName="arrowDiagram" presStyleCnt="0">
        <dgm:presLayoutVars>
          <dgm:chMax val="5"/>
          <dgm:dir/>
          <dgm:resizeHandles val="exact"/>
        </dgm:presLayoutVars>
      </dgm:prSet>
      <dgm:spPr/>
    </dgm:pt>
    <dgm:pt modelId="{F3CC1095-7F79-47F6-9ED3-8877AD212990}" type="pres">
      <dgm:prSet presAssocID="{6502FD55-2FB7-4066-BC22-EBECEF150254}" presName="arrow" presStyleLbl="bgShp" presStyleIdx="0" presStyleCnt="1"/>
      <dgm:spPr/>
    </dgm:pt>
    <dgm:pt modelId="{7E3693A6-3230-4742-8FC4-0B2E858FEA32}" type="pres">
      <dgm:prSet presAssocID="{6502FD55-2FB7-4066-BC22-EBECEF150254}" presName="arrowDiagram5" presStyleCnt="0"/>
      <dgm:spPr/>
    </dgm:pt>
    <dgm:pt modelId="{6B41C1FF-BC43-4613-B878-3999CD233C60}" type="pres">
      <dgm:prSet presAssocID="{F7826578-2BE9-4890-B966-597342F24CD7}" presName="bullet5a" presStyleLbl="node1" presStyleIdx="0" presStyleCnt="5"/>
      <dgm:spPr/>
    </dgm:pt>
    <dgm:pt modelId="{C0FE45C5-16AE-471E-9F5B-24F8C42FB7CD}" type="pres">
      <dgm:prSet presAssocID="{F7826578-2BE9-4890-B966-597342F24CD7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28C854C-ABC8-4570-B4A0-3F96A041EA72}" type="pres">
      <dgm:prSet presAssocID="{6D6C4D88-C53F-4AE0-BC06-A46BA66C6E49}" presName="bullet5b" presStyleLbl="node1" presStyleIdx="1" presStyleCnt="5"/>
      <dgm:spPr/>
    </dgm:pt>
    <dgm:pt modelId="{76B3F24E-EE38-4DB7-AA56-8842BDE5D89C}" type="pres">
      <dgm:prSet presAssocID="{6D6C4D88-C53F-4AE0-BC06-A46BA66C6E49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FF63859-57B3-422E-9B9E-4DDD521969A9}" type="pres">
      <dgm:prSet presAssocID="{4B9725E3-6FA8-4216-8F4F-887C44CD6180}" presName="bullet5c" presStyleLbl="node1" presStyleIdx="2" presStyleCnt="5"/>
      <dgm:spPr/>
    </dgm:pt>
    <dgm:pt modelId="{CE64C415-D3EB-495D-A87E-7A4CB87C09A6}" type="pres">
      <dgm:prSet presAssocID="{4B9725E3-6FA8-4216-8F4F-887C44CD6180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8BF7B1-5D4B-4F1C-B534-BABE729396AA}" type="pres">
      <dgm:prSet presAssocID="{32F595E7-DC85-4A4D-8873-C07751FBF180}" presName="bullet5d" presStyleLbl="node1" presStyleIdx="3" presStyleCnt="5"/>
      <dgm:spPr/>
    </dgm:pt>
    <dgm:pt modelId="{B33A62B7-4743-4913-9E22-8D41AFC32195}" type="pres">
      <dgm:prSet presAssocID="{32F595E7-DC85-4A4D-8873-C07751FBF180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4B03B83-FBB9-42C9-8541-FE40F89ABB6B}" type="pres">
      <dgm:prSet presAssocID="{5CDE6D76-7188-45B5-96D6-3B0054248020}" presName="bullet5e" presStyleLbl="node1" presStyleIdx="4" presStyleCnt="5"/>
      <dgm:spPr/>
    </dgm:pt>
    <dgm:pt modelId="{EE31FF9B-58D7-4FA4-ABC5-B7771E52A9CB}" type="pres">
      <dgm:prSet presAssocID="{5CDE6D76-7188-45B5-96D6-3B0054248020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9140E54A-F316-4D92-9486-55E8ECBAFFCE}" srcId="{6502FD55-2FB7-4066-BC22-EBECEF150254}" destId="{32F595E7-DC85-4A4D-8873-C07751FBF180}" srcOrd="3" destOrd="0" parTransId="{C0F9F4A3-7BC4-4AD0-AD06-80754B5E9493}" sibTransId="{9680C0BE-0C15-457C-B92F-036EABAE85DC}"/>
    <dgm:cxn modelId="{8BB77512-313D-4857-819F-334FD85F809D}" srcId="{6502FD55-2FB7-4066-BC22-EBECEF150254}" destId="{6D6C4D88-C53F-4AE0-BC06-A46BA66C6E49}" srcOrd="1" destOrd="0" parTransId="{8E1FD046-D1E9-4356-921E-8F9E23B78A8D}" sibTransId="{44B0959E-5E4B-4A3E-864C-CE6545256FAE}"/>
    <dgm:cxn modelId="{1FC9A0A4-5E4C-47DA-B157-81CDE8DF275F}" srcId="{6502FD55-2FB7-4066-BC22-EBECEF150254}" destId="{5CDE6D76-7188-45B5-96D6-3B0054248020}" srcOrd="4" destOrd="0" parTransId="{7AC68480-4FD0-467B-BA7B-E2554EFE76A6}" sibTransId="{BEA8873A-0F43-429F-947A-AA94DC22F35B}"/>
    <dgm:cxn modelId="{F185F3E2-D675-4DEA-BDE9-B402FB319864}" srcId="{6502FD55-2FB7-4066-BC22-EBECEF150254}" destId="{F7826578-2BE9-4890-B966-597342F24CD7}" srcOrd="0" destOrd="0" parTransId="{FFF08130-1EA8-4539-A2AA-54CE75EB4F6C}" sibTransId="{B42CA14D-D35E-498B-9756-BB4A0998455B}"/>
    <dgm:cxn modelId="{2049C21F-C048-4D59-8AB8-DD8D3F9AD562}" type="presOf" srcId="{6502FD55-2FB7-4066-BC22-EBECEF150254}" destId="{5D2706E9-A148-4AAE-A659-1DC9519A1993}" srcOrd="0" destOrd="0" presId="urn:microsoft.com/office/officeart/2005/8/layout/arrow2"/>
    <dgm:cxn modelId="{9CEBD5CE-9D0A-43E1-851D-A6E6E84C79FF}" type="presOf" srcId="{6D6C4D88-C53F-4AE0-BC06-A46BA66C6E49}" destId="{76B3F24E-EE38-4DB7-AA56-8842BDE5D89C}" srcOrd="0" destOrd="0" presId="urn:microsoft.com/office/officeart/2005/8/layout/arrow2"/>
    <dgm:cxn modelId="{8D1502B2-DDF1-4936-BD2A-10E81CE03C5B}" type="presOf" srcId="{32F595E7-DC85-4A4D-8873-C07751FBF180}" destId="{B33A62B7-4743-4913-9E22-8D41AFC32195}" srcOrd="0" destOrd="0" presId="urn:microsoft.com/office/officeart/2005/8/layout/arrow2"/>
    <dgm:cxn modelId="{20D14293-A7A8-4AA8-8016-3ADE60BFF589}" srcId="{6502FD55-2FB7-4066-BC22-EBECEF150254}" destId="{4B9725E3-6FA8-4216-8F4F-887C44CD6180}" srcOrd="2" destOrd="0" parTransId="{7FE7C1A9-3BCE-411B-887D-9BE729D4367F}" sibTransId="{CBE6B4EC-5694-435A-B7D3-E7DB757E1200}"/>
    <dgm:cxn modelId="{DC54C3DA-1846-4120-A208-6AF99E8E658D}" type="presOf" srcId="{5CDE6D76-7188-45B5-96D6-3B0054248020}" destId="{EE31FF9B-58D7-4FA4-ABC5-B7771E52A9CB}" srcOrd="0" destOrd="0" presId="urn:microsoft.com/office/officeart/2005/8/layout/arrow2"/>
    <dgm:cxn modelId="{6A656B5E-0CA6-47AA-B36B-D0EE8EF16320}" type="presOf" srcId="{4B9725E3-6FA8-4216-8F4F-887C44CD6180}" destId="{CE64C415-D3EB-495D-A87E-7A4CB87C09A6}" srcOrd="0" destOrd="0" presId="urn:microsoft.com/office/officeart/2005/8/layout/arrow2"/>
    <dgm:cxn modelId="{9EFBBC74-CE1D-4E99-B331-8165238F236B}" type="presOf" srcId="{F7826578-2BE9-4890-B966-597342F24CD7}" destId="{C0FE45C5-16AE-471E-9F5B-24F8C42FB7CD}" srcOrd="0" destOrd="0" presId="urn:microsoft.com/office/officeart/2005/8/layout/arrow2"/>
    <dgm:cxn modelId="{621642FC-1C34-4F8E-B77D-B2729D0C3ED7}" type="presParOf" srcId="{5D2706E9-A148-4AAE-A659-1DC9519A1993}" destId="{F3CC1095-7F79-47F6-9ED3-8877AD212990}" srcOrd="0" destOrd="0" presId="urn:microsoft.com/office/officeart/2005/8/layout/arrow2"/>
    <dgm:cxn modelId="{2F16A850-9BBA-43F6-A819-99A42A315319}" type="presParOf" srcId="{5D2706E9-A148-4AAE-A659-1DC9519A1993}" destId="{7E3693A6-3230-4742-8FC4-0B2E858FEA32}" srcOrd="1" destOrd="0" presId="urn:microsoft.com/office/officeart/2005/8/layout/arrow2"/>
    <dgm:cxn modelId="{E661093A-377B-403E-8807-39A19802405D}" type="presParOf" srcId="{7E3693A6-3230-4742-8FC4-0B2E858FEA32}" destId="{6B41C1FF-BC43-4613-B878-3999CD233C60}" srcOrd="0" destOrd="0" presId="urn:microsoft.com/office/officeart/2005/8/layout/arrow2"/>
    <dgm:cxn modelId="{40455776-EC63-4D15-9D96-57487F817B8D}" type="presParOf" srcId="{7E3693A6-3230-4742-8FC4-0B2E858FEA32}" destId="{C0FE45C5-16AE-471E-9F5B-24F8C42FB7CD}" srcOrd="1" destOrd="0" presId="urn:microsoft.com/office/officeart/2005/8/layout/arrow2"/>
    <dgm:cxn modelId="{ACB74700-6E3B-4A72-BD59-08C1B8DFCC64}" type="presParOf" srcId="{7E3693A6-3230-4742-8FC4-0B2E858FEA32}" destId="{128C854C-ABC8-4570-B4A0-3F96A041EA72}" srcOrd="2" destOrd="0" presId="urn:microsoft.com/office/officeart/2005/8/layout/arrow2"/>
    <dgm:cxn modelId="{2D1319EA-11DA-4D31-88CC-97DEBB54C0A2}" type="presParOf" srcId="{7E3693A6-3230-4742-8FC4-0B2E858FEA32}" destId="{76B3F24E-EE38-4DB7-AA56-8842BDE5D89C}" srcOrd="3" destOrd="0" presId="urn:microsoft.com/office/officeart/2005/8/layout/arrow2"/>
    <dgm:cxn modelId="{B057FC57-E73C-4298-87AA-64607F09E264}" type="presParOf" srcId="{7E3693A6-3230-4742-8FC4-0B2E858FEA32}" destId="{CFF63859-57B3-422E-9B9E-4DDD521969A9}" srcOrd="4" destOrd="0" presId="urn:microsoft.com/office/officeart/2005/8/layout/arrow2"/>
    <dgm:cxn modelId="{23489EEB-7AE7-4969-BB0E-4680494AC45C}" type="presParOf" srcId="{7E3693A6-3230-4742-8FC4-0B2E858FEA32}" destId="{CE64C415-D3EB-495D-A87E-7A4CB87C09A6}" srcOrd="5" destOrd="0" presId="urn:microsoft.com/office/officeart/2005/8/layout/arrow2"/>
    <dgm:cxn modelId="{28627480-E8D3-4475-B34D-601622F0CA34}" type="presParOf" srcId="{7E3693A6-3230-4742-8FC4-0B2E858FEA32}" destId="{928BF7B1-5D4B-4F1C-B534-BABE729396AA}" srcOrd="6" destOrd="0" presId="urn:microsoft.com/office/officeart/2005/8/layout/arrow2"/>
    <dgm:cxn modelId="{1FF3C8C9-3E76-4D6E-9DCC-C338EE79C727}" type="presParOf" srcId="{7E3693A6-3230-4742-8FC4-0B2E858FEA32}" destId="{B33A62B7-4743-4913-9E22-8D41AFC32195}" srcOrd="7" destOrd="0" presId="urn:microsoft.com/office/officeart/2005/8/layout/arrow2"/>
    <dgm:cxn modelId="{1107878B-014E-4F76-9D97-04A1E332C740}" type="presParOf" srcId="{7E3693A6-3230-4742-8FC4-0B2E858FEA32}" destId="{74B03B83-FBB9-42C9-8541-FE40F89ABB6B}" srcOrd="8" destOrd="0" presId="urn:microsoft.com/office/officeart/2005/8/layout/arrow2"/>
    <dgm:cxn modelId="{5372A79E-3A21-47E4-89FD-A2D04AF113DC}" type="presParOf" srcId="{7E3693A6-3230-4742-8FC4-0B2E858FEA32}" destId="{EE31FF9B-58D7-4FA4-ABC5-B7771E52A9CB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C1095-7F79-47F6-9ED3-8877AD212990}">
      <dsp:nvSpPr>
        <dsp:cNvPr id="0" name=""/>
        <dsp:cNvSpPr/>
      </dsp:nvSpPr>
      <dsp:spPr>
        <a:xfrm>
          <a:off x="175364" y="0"/>
          <a:ext cx="5711867" cy="3569917"/>
        </a:xfrm>
        <a:prstGeom prst="swooshArrow">
          <a:avLst>
            <a:gd name="adj1" fmla="val 25000"/>
            <a:gd name="adj2" fmla="val 25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41C1FF-BC43-4613-B878-3999CD233C60}">
      <dsp:nvSpPr>
        <dsp:cNvPr id="0" name=""/>
        <dsp:cNvSpPr/>
      </dsp:nvSpPr>
      <dsp:spPr>
        <a:xfrm>
          <a:off x="737983" y="2654590"/>
          <a:ext cx="131372" cy="1313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E45C5-16AE-471E-9F5B-24F8C42FB7CD}">
      <dsp:nvSpPr>
        <dsp:cNvPr id="0" name=""/>
        <dsp:cNvSpPr/>
      </dsp:nvSpPr>
      <dsp:spPr>
        <a:xfrm>
          <a:off x="803670" y="2720276"/>
          <a:ext cx="748254" cy="849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612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Identify</a:t>
          </a:r>
        </a:p>
      </dsp:txBody>
      <dsp:txXfrm>
        <a:off x="803670" y="2720276"/>
        <a:ext cx="748254" cy="849640"/>
      </dsp:txXfrm>
    </dsp:sp>
    <dsp:sp modelId="{128C854C-ABC8-4570-B4A0-3F96A041EA72}">
      <dsp:nvSpPr>
        <dsp:cNvPr id="0" name=""/>
        <dsp:cNvSpPr/>
      </dsp:nvSpPr>
      <dsp:spPr>
        <a:xfrm>
          <a:off x="1449111" y="1971308"/>
          <a:ext cx="205627" cy="2056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3F24E-EE38-4DB7-AA56-8842BDE5D89C}">
      <dsp:nvSpPr>
        <dsp:cNvPr id="0" name=""/>
        <dsp:cNvSpPr/>
      </dsp:nvSpPr>
      <dsp:spPr>
        <a:xfrm>
          <a:off x="1551924" y="2074121"/>
          <a:ext cx="948169" cy="1495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958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Convene</a:t>
          </a:r>
        </a:p>
      </dsp:txBody>
      <dsp:txXfrm>
        <a:off x="1551924" y="2074121"/>
        <a:ext cx="948169" cy="1495795"/>
      </dsp:txXfrm>
    </dsp:sp>
    <dsp:sp modelId="{CFF63859-57B3-422E-9B9E-4DDD521969A9}">
      <dsp:nvSpPr>
        <dsp:cNvPr id="0" name=""/>
        <dsp:cNvSpPr/>
      </dsp:nvSpPr>
      <dsp:spPr>
        <a:xfrm>
          <a:off x="2363010" y="1426538"/>
          <a:ext cx="274169" cy="2741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4C415-D3EB-495D-A87E-7A4CB87C09A6}">
      <dsp:nvSpPr>
        <dsp:cNvPr id="0" name=""/>
        <dsp:cNvSpPr/>
      </dsp:nvSpPr>
      <dsp:spPr>
        <a:xfrm>
          <a:off x="2500094" y="1563623"/>
          <a:ext cx="1102390" cy="2006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277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Incubate</a:t>
          </a:r>
        </a:p>
      </dsp:txBody>
      <dsp:txXfrm>
        <a:off x="2500094" y="1563623"/>
        <a:ext cx="1102390" cy="2006293"/>
      </dsp:txXfrm>
    </dsp:sp>
    <dsp:sp modelId="{928BF7B1-5D4B-4F1C-B534-BABE729396AA}">
      <dsp:nvSpPr>
        <dsp:cNvPr id="0" name=""/>
        <dsp:cNvSpPr/>
      </dsp:nvSpPr>
      <dsp:spPr>
        <a:xfrm>
          <a:off x="3425417" y="1001004"/>
          <a:ext cx="354135" cy="3541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A62B7-4743-4913-9E22-8D41AFC32195}">
      <dsp:nvSpPr>
        <dsp:cNvPr id="0" name=""/>
        <dsp:cNvSpPr/>
      </dsp:nvSpPr>
      <dsp:spPr>
        <a:xfrm>
          <a:off x="3602485" y="1178072"/>
          <a:ext cx="1142373" cy="2391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649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Support</a:t>
          </a:r>
        </a:p>
      </dsp:txBody>
      <dsp:txXfrm>
        <a:off x="3602485" y="1178072"/>
        <a:ext cx="1142373" cy="2391844"/>
      </dsp:txXfrm>
    </dsp:sp>
    <dsp:sp modelId="{74B03B83-FBB9-42C9-8541-FE40F89ABB6B}">
      <dsp:nvSpPr>
        <dsp:cNvPr id="0" name=""/>
        <dsp:cNvSpPr/>
      </dsp:nvSpPr>
      <dsp:spPr>
        <a:xfrm>
          <a:off x="4519239" y="716839"/>
          <a:ext cx="451237" cy="4512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1FF9B-58D7-4FA4-ABC5-B7771E52A9CB}">
      <dsp:nvSpPr>
        <dsp:cNvPr id="0" name=""/>
        <dsp:cNvSpPr/>
      </dsp:nvSpPr>
      <dsp:spPr>
        <a:xfrm>
          <a:off x="4744858" y="942458"/>
          <a:ext cx="1142373" cy="2627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101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Integrate</a:t>
          </a:r>
        </a:p>
      </dsp:txBody>
      <dsp:txXfrm>
        <a:off x="4744858" y="942458"/>
        <a:ext cx="1142373" cy="2627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D2005-0A40-4077-9D99-8F71D72026AE}" type="datetimeFigureOut">
              <a:rPr lang="en-GB" smtClean="0"/>
              <a:t>13/08/2015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9E5A1-97A4-434E-A3D2-B1D9B21CE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96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E5A1-97A4-434E-A3D2-B1D9B21CE8A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702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E5A1-97A4-434E-A3D2-B1D9B21CE8A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136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E5A1-97A4-434E-A3D2-B1D9B21CE8A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413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E5A1-97A4-434E-A3D2-B1D9B21CE8A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918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E5A1-97A4-434E-A3D2-B1D9B21CE8A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919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E5A1-97A4-434E-A3D2-B1D9B21CE8A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866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E5A1-97A4-434E-A3D2-B1D9B21CE8A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287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E5A1-97A4-434E-A3D2-B1D9B21CE8A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966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E5A1-97A4-434E-A3D2-B1D9B21CE8A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138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E5A1-97A4-434E-A3D2-B1D9B21CE8A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314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E5A1-97A4-434E-A3D2-B1D9B21CE8A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003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E5A1-97A4-434E-A3D2-B1D9B21CE8A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035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2D32-7B70-4472-BAFA-1834A60DEA7C}" type="datetimeFigureOut">
              <a:rPr lang="en-GB" smtClean="0"/>
              <a:t>13/08/2015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30A3-1704-4E52-A278-E0D6C6C9D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83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2D32-7B70-4472-BAFA-1834A60DEA7C}" type="datetimeFigureOut">
              <a:rPr lang="en-GB" smtClean="0"/>
              <a:t>13/08/2015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30A3-1704-4E52-A278-E0D6C6C9D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648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2D32-7B70-4472-BAFA-1834A60DEA7C}" type="datetimeFigureOut">
              <a:rPr lang="en-GB" smtClean="0"/>
              <a:t>13/08/2015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30A3-1704-4E52-A278-E0D6C6C9D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512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2D32-7B70-4472-BAFA-1834A60DEA7C}" type="datetimeFigureOut">
              <a:rPr lang="en-GB" smtClean="0"/>
              <a:t>13/08/2015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30A3-1704-4E52-A278-E0D6C6C9D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15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2D32-7B70-4472-BAFA-1834A60DEA7C}" type="datetimeFigureOut">
              <a:rPr lang="en-GB" smtClean="0"/>
              <a:t>13/08/2015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30A3-1704-4E52-A278-E0D6C6C9D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27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2D32-7B70-4472-BAFA-1834A60DEA7C}" type="datetimeFigureOut">
              <a:rPr lang="en-GB" smtClean="0"/>
              <a:t>13/08/2015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30A3-1704-4E52-A278-E0D6C6C9D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973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2D32-7B70-4472-BAFA-1834A60DEA7C}" type="datetimeFigureOut">
              <a:rPr lang="en-GB" smtClean="0"/>
              <a:t>13/08/2015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30A3-1704-4E52-A278-E0D6C6C9D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59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2D32-7B70-4472-BAFA-1834A60DEA7C}" type="datetimeFigureOut">
              <a:rPr lang="en-GB" smtClean="0"/>
              <a:t>13/08/2015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30A3-1704-4E52-A278-E0D6C6C9D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94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2D32-7B70-4472-BAFA-1834A60DEA7C}" type="datetimeFigureOut">
              <a:rPr lang="en-GB" smtClean="0"/>
              <a:t>13/08/2015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30A3-1704-4E52-A278-E0D6C6C9D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2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2D32-7B70-4472-BAFA-1834A60DEA7C}" type="datetimeFigureOut">
              <a:rPr lang="en-GB" smtClean="0"/>
              <a:t>13/08/2015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30A3-1704-4E52-A278-E0D6C6C9D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98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2D32-7B70-4472-BAFA-1834A60DEA7C}" type="datetimeFigureOut">
              <a:rPr lang="en-GB" smtClean="0"/>
              <a:t>13/08/2015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30A3-1704-4E52-A278-E0D6C6C9D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40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22D32-7B70-4472-BAFA-1834A60DEA7C}" type="datetimeFigureOut">
              <a:rPr lang="en-GB" smtClean="0"/>
              <a:t>13/08/2015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730A3-1704-4E52-A278-E0D6C6C9D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42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599" y="328614"/>
            <a:ext cx="9589477" cy="19288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 smtClean="0">
                <a:latin typeface="+mn-lt"/>
              </a:rPr>
              <a:t>Making a difference to practice: challenges and opportunities</a:t>
            </a:r>
            <a:endParaRPr lang="en-US" sz="32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2743200"/>
            <a:ext cx="8186738" cy="2560839"/>
          </a:xfrm>
        </p:spPr>
        <p:txBody>
          <a:bodyPr/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Dr Lara Allen </a:t>
            </a:r>
          </a:p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Director – the Humanitarian Centre</a:t>
            </a:r>
            <a:endParaRPr lang="en-US" dirty="0">
              <a:solidFill>
                <a:srgbClr val="2CCDDD"/>
              </a:solidFill>
            </a:endParaRPr>
          </a:p>
          <a:p>
            <a:endParaRPr lang="en-US" dirty="0" smtClean="0">
              <a:solidFill>
                <a:srgbClr val="2CCDDD"/>
              </a:solidFill>
            </a:endParaRPr>
          </a:p>
          <a:p>
            <a:r>
              <a:rPr lang="en-US" b="1" dirty="0" smtClean="0"/>
              <a:t>Global Food Security Cambridge Symposium 2015</a:t>
            </a:r>
          </a:p>
        </p:txBody>
      </p:sp>
      <p:pic>
        <p:nvPicPr>
          <p:cNvPr id="4" name="Picture 3" descr="HC logo with new strapline 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062" y="5066435"/>
            <a:ext cx="2968727" cy="144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877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61" y="-82062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Why not leave impact to non-academics?</a:t>
            </a:r>
            <a:endParaRPr lang="en-GB" sz="3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831" y="1260231"/>
            <a:ext cx="4507524" cy="51229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Because civil </a:t>
            </a:r>
            <a:r>
              <a:rPr lang="en-GB" dirty="0" smtClean="0"/>
              <a:t>society: </a:t>
            </a:r>
            <a:endParaRPr lang="en-GB" dirty="0"/>
          </a:p>
          <a:p>
            <a:r>
              <a:rPr lang="en-GB" dirty="0" smtClean="0"/>
              <a:t>doesn’t </a:t>
            </a:r>
            <a:r>
              <a:rPr lang="en-GB" dirty="0"/>
              <a:t>have access to research results (closed access journals)</a:t>
            </a:r>
          </a:p>
          <a:p>
            <a:r>
              <a:rPr lang="en-GB" dirty="0"/>
              <a:t>r</a:t>
            </a:r>
            <a:r>
              <a:rPr lang="en-GB" dirty="0" smtClean="0"/>
              <a:t>arely </a:t>
            </a:r>
            <a:r>
              <a:rPr lang="en-GB" dirty="0"/>
              <a:t>has the expertise to understand disciplinary jargon</a:t>
            </a:r>
          </a:p>
          <a:p>
            <a:r>
              <a:rPr lang="en-GB" dirty="0"/>
              <a:t>f</a:t>
            </a:r>
            <a:r>
              <a:rPr lang="en-GB" dirty="0" smtClean="0"/>
              <a:t>unding </a:t>
            </a:r>
            <a:r>
              <a:rPr lang="en-GB" dirty="0"/>
              <a:t>structures are very risk averse (results are defined at the beginning – reduces innovation)</a:t>
            </a:r>
          </a:p>
          <a:p>
            <a:r>
              <a:rPr lang="en-GB" dirty="0"/>
              <a:t>w</a:t>
            </a:r>
            <a:r>
              <a:rPr lang="en-GB" dirty="0" smtClean="0"/>
              <a:t>orks </a:t>
            </a:r>
            <a:r>
              <a:rPr lang="en-GB" dirty="0"/>
              <a:t>in silos</a:t>
            </a:r>
          </a:p>
          <a:p>
            <a:r>
              <a:rPr lang="en-GB" dirty="0"/>
              <a:t>g</a:t>
            </a:r>
            <a:r>
              <a:rPr lang="en-GB" dirty="0" smtClean="0"/>
              <a:t>enerally over-stretched </a:t>
            </a:r>
            <a:r>
              <a:rPr lang="en-GB" dirty="0"/>
              <a:t>and resource-poor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971" y="1141451"/>
            <a:ext cx="3804091" cy="3020241"/>
          </a:xfrm>
        </p:spPr>
      </p:pic>
      <p:pic>
        <p:nvPicPr>
          <p:cNvPr id="3074" name="Picture 2" descr="Z:\Personal Folders\Lara\Talks\Food Security SRI 2015 Conference\1200px-Biofortified_maize_(434553157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84" y="3821724"/>
            <a:ext cx="4272165" cy="28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36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46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This is a missed opportunity …</a:t>
            </a:r>
            <a:endParaRPr lang="en-GB" sz="3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70" y="1216024"/>
            <a:ext cx="4800600" cy="577093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… for academia, </a:t>
            </a:r>
            <a:r>
              <a:rPr lang="en-GB" dirty="0"/>
              <a:t>civil </a:t>
            </a:r>
            <a:r>
              <a:rPr lang="en-GB" dirty="0" smtClean="0"/>
              <a:t>society and the hungry of the world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Food security interventions could be more innovative &amp; sophisticated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/>
              <a:t>Dialogue can enrich research </a:t>
            </a:r>
            <a:endParaRPr lang="en-GB" b="1" dirty="0" smtClean="0"/>
          </a:p>
          <a:p>
            <a:r>
              <a:rPr lang="en-GB" dirty="0" smtClean="0"/>
              <a:t>Research could </a:t>
            </a:r>
            <a:r>
              <a:rPr lang="en-GB" dirty="0"/>
              <a:t>be more </a:t>
            </a:r>
            <a:r>
              <a:rPr lang="en-GB" dirty="0" smtClean="0"/>
              <a:t>useful if undertaken </a:t>
            </a:r>
            <a:r>
              <a:rPr lang="en-GB" dirty="0"/>
              <a:t>in conversation with potential ‘end users’</a:t>
            </a:r>
            <a:r>
              <a:rPr lang="en-GB" dirty="0" smtClean="0"/>
              <a:t> </a:t>
            </a:r>
            <a:r>
              <a:rPr lang="en-GB" dirty="0"/>
              <a:t>thanks to reality checks about implementation </a:t>
            </a:r>
            <a:r>
              <a:rPr lang="en-GB" dirty="0" smtClean="0"/>
              <a:t>context</a:t>
            </a:r>
          </a:p>
          <a:p>
            <a:r>
              <a:rPr lang="en-GB" dirty="0" smtClean="0"/>
              <a:t>re-focus </a:t>
            </a:r>
            <a:r>
              <a:rPr lang="en-GB" dirty="0"/>
              <a:t>the nature of the research question and/or generate new ones.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Different </a:t>
            </a:r>
            <a:r>
              <a:rPr lang="en-GB" dirty="0"/>
              <a:t>contexts have different opportunities and challenges </a:t>
            </a:r>
            <a:r>
              <a:rPr lang="en-GB" dirty="0" smtClean="0"/>
              <a:t>(e.g. change </a:t>
            </a:r>
            <a:r>
              <a:rPr lang="en-GB" dirty="0"/>
              <a:t>parameters such as scale and/or </a:t>
            </a:r>
            <a:r>
              <a:rPr lang="en-GB" dirty="0" smtClean="0"/>
              <a:t>competition)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460" y="1259559"/>
            <a:ext cx="6901879" cy="5176409"/>
          </a:xfrm>
        </p:spPr>
      </p:pic>
    </p:spTree>
    <p:extLst>
      <p:ext uri="{BB962C8B-B14F-4D97-AF65-F5344CB8AC3E}">
        <p14:creationId xmlns:p14="http://schemas.microsoft.com/office/powerpoint/2010/main" val="22898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707" y="0"/>
            <a:ext cx="6910754" cy="1709859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What do you think the blocks and solutions are?</a:t>
            </a:r>
            <a:endParaRPr lang="en-GB" sz="3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5493" y="1768597"/>
            <a:ext cx="4671645" cy="50894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As academics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What stops you from working with non-academics to increase impact of your research?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What could be done to address these blocks?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200" i="1" dirty="0" smtClean="0"/>
              <a:t>And finally … </a:t>
            </a:r>
          </a:p>
          <a:p>
            <a:pPr marL="0" indent="0">
              <a:buNone/>
            </a:pPr>
            <a:r>
              <a:rPr lang="en-GB" sz="2200" i="1" dirty="0" smtClean="0"/>
              <a:t>… If you are doing some research with the potential to make a significant difference, but you don’t know how to go forward, please come and talk with us. </a:t>
            </a:r>
            <a:endParaRPr lang="en-GB" sz="22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479" y="2517287"/>
            <a:ext cx="3079689" cy="4106252"/>
          </a:xfrm>
        </p:spPr>
      </p:pic>
      <p:pic>
        <p:nvPicPr>
          <p:cNvPr id="5122" name="Picture 2" descr="Z:\Personal Folders\Lara\Talks\Food Security SRI 2015 Conference\smaller photos\TAA_Sri-Lanka_Scientist-at-Microscope-2_2.49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877" y="255953"/>
            <a:ext cx="2955681" cy="394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53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1" y="189279"/>
            <a:ext cx="10515600" cy="1006475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Overview</a:t>
            </a:r>
            <a:endParaRPr lang="en-GB" sz="3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647" y="1071073"/>
            <a:ext cx="4847492" cy="5630252"/>
          </a:xfrm>
        </p:spPr>
        <p:txBody>
          <a:bodyPr>
            <a:noAutofit/>
          </a:bodyPr>
          <a:lstStyle/>
          <a:p>
            <a:r>
              <a:rPr lang="en-GB" sz="2200" dirty="0" smtClean="0"/>
              <a:t>Brief: “provide </a:t>
            </a:r>
            <a:r>
              <a:rPr lang="en-GB" sz="2200" dirty="0"/>
              <a:t>an NGO perspective on how the academic community could make a bigger impact from their research in the area of food security”.</a:t>
            </a:r>
          </a:p>
          <a:p>
            <a:r>
              <a:rPr lang="en-GB" sz="2200" dirty="0" smtClean="0"/>
              <a:t>Preferred question: “how </a:t>
            </a:r>
            <a:r>
              <a:rPr lang="en-GB" sz="2200" dirty="0"/>
              <a:t>academics and NGOs can work together to </a:t>
            </a:r>
            <a:r>
              <a:rPr lang="en-GB" sz="2200" dirty="0" smtClean="0"/>
              <a:t>impact positively on </a:t>
            </a:r>
            <a:r>
              <a:rPr lang="en-GB" sz="2200" dirty="0"/>
              <a:t>food security”</a:t>
            </a:r>
          </a:p>
          <a:p>
            <a:endParaRPr lang="en-GB" sz="2200" dirty="0" smtClean="0"/>
          </a:p>
          <a:p>
            <a:r>
              <a:rPr lang="en-GB" sz="2200" dirty="0" smtClean="0"/>
              <a:t>The Humanitarian Centre – past and future</a:t>
            </a:r>
          </a:p>
          <a:p>
            <a:r>
              <a:rPr lang="en-GB" sz="2200" dirty="0" smtClean="0"/>
              <a:t>Our approach to achieving impact from academic work</a:t>
            </a:r>
          </a:p>
          <a:p>
            <a:r>
              <a:rPr lang="en-GB" sz="2200" dirty="0" smtClean="0"/>
              <a:t>Discussion about how we can work with Food Security academics to increase impact of research</a:t>
            </a:r>
            <a:endParaRPr lang="en-GB" sz="22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744" y="474686"/>
            <a:ext cx="2098111" cy="3159467"/>
          </a:xfrm>
        </p:spPr>
      </p:pic>
      <p:pic>
        <p:nvPicPr>
          <p:cNvPr id="4100" name="Picture 4" descr="Z:\Personal Folders\Lara\Talks\Food Security SRI 2015 Conference\smaller photos\2006-02-26 00.43.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461" y="195388"/>
            <a:ext cx="2579074" cy="343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Z:\Personal Folders\Lara\Talks\Food Security SRI 2015 Conference\smaller photos\CS2 (Backup)_Training on use of Pheromone trap in a field-cmy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082" y="3830637"/>
            <a:ext cx="3614453" cy="271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Z:\Personal Folders\Lara\Talks\Food Security SRI 2015 Conference\smaller photos\P5 (Backup)_Backpack Sprayer-cmy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066" y="3828783"/>
            <a:ext cx="3122533" cy="209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54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0" y="0"/>
            <a:ext cx="11189677" cy="1325563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The Humanitarian Centre: who we are and what we do</a:t>
            </a:r>
            <a:endParaRPr lang="en-GB" sz="3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27039"/>
            <a:ext cx="4982308" cy="5348899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network of NGOs, academics and businesses who work together to address global inequality and </a:t>
            </a:r>
            <a:r>
              <a:rPr lang="en-GB" dirty="0" smtClean="0"/>
              <a:t>poverty</a:t>
            </a:r>
          </a:p>
          <a:p>
            <a:endParaRPr lang="en-GB" dirty="0" smtClean="0"/>
          </a:p>
          <a:p>
            <a:r>
              <a:rPr lang="en-GB" u="sng" dirty="0" smtClean="0"/>
              <a:t>Basic Premise</a:t>
            </a:r>
            <a:r>
              <a:rPr lang="en-GB" dirty="0" smtClean="0"/>
              <a:t>: </a:t>
            </a:r>
            <a:r>
              <a:rPr lang="en-GB" dirty="0"/>
              <a:t>cross-sector collaboration generates innovative approaches to big challenges in international </a:t>
            </a:r>
            <a:r>
              <a:rPr lang="en-GB" dirty="0" smtClean="0"/>
              <a:t>development</a:t>
            </a:r>
          </a:p>
          <a:p>
            <a:endParaRPr lang="en-GB" dirty="0" smtClean="0"/>
          </a:p>
          <a:p>
            <a:r>
              <a:rPr lang="en-GB" u="sng" dirty="0" smtClean="0"/>
              <a:t>Challenge</a:t>
            </a:r>
            <a:r>
              <a:rPr lang="en-GB" dirty="0" smtClean="0"/>
              <a:t>: sectors </a:t>
            </a:r>
            <a:r>
              <a:rPr lang="en-GB" dirty="0"/>
              <a:t>have </a:t>
            </a:r>
            <a:r>
              <a:rPr lang="en-GB" dirty="0" smtClean="0"/>
              <a:t>different approaches</a:t>
            </a:r>
            <a:r>
              <a:rPr lang="en-GB" dirty="0"/>
              <a:t>, languages, and </a:t>
            </a:r>
            <a:r>
              <a:rPr lang="en-GB" dirty="0" smtClean="0"/>
              <a:t>metrics </a:t>
            </a:r>
            <a:r>
              <a:rPr lang="en-GB" dirty="0"/>
              <a:t>for </a:t>
            </a:r>
            <a:r>
              <a:rPr lang="en-GB" dirty="0" smtClean="0"/>
              <a:t>success</a:t>
            </a:r>
          </a:p>
          <a:p>
            <a:endParaRPr lang="en-GB" dirty="0"/>
          </a:p>
          <a:p>
            <a:r>
              <a:rPr lang="en-GB" u="sng" dirty="0" smtClean="0"/>
              <a:t>Contribution</a:t>
            </a:r>
            <a:r>
              <a:rPr lang="en-GB" dirty="0" smtClean="0"/>
              <a:t>: provide the link / bridge / translation / mediation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57" y="1441938"/>
            <a:ext cx="6752494" cy="5064370"/>
          </a:xfrm>
        </p:spPr>
      </p:pic>
    </p:spTree>
    <p:extLst>
      <p:ext uri="{BB962C8B-B14F-4D97-AF65-F5344CB8AC3E}">
        <p14:creationId xmlns:p14="http://schemas.microsoft.com/office/powerpoint/2010/main" val="120506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521" y="95495"/>
            <a:ext cx="6359770" cy="167469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The Humanitarian Centre</a:t>
            </a:r>
            <a:br>
              <a:rPr lang="en-GB" sz="3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- Past and Future</a:t>
            </a:r>
            <a:endParaRPr lang="en-GB" sz="3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017" y="1720117"/>
            <a:ext cx="5715000" cy="51378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P</a:t>
            </a:r>
            <a:r>
              <a:rPr lang="en-GB" dirty="0" smtClean="0"/>
              <a:t>ast </a:t>
            </a:r>
            <a:r>
              <a:rPr lang="en-GB" dirty="0"/>
              <a:t>5 </a:t>
            </a:r>
            <a:r>
              <a:rPr lang="en-GB" dirty="0" smtClean="0"/>
              <a:t>years organised by theme </a:t>
            </a:r>
          </a:p>
          <a:p>
            <a:r>
              <a:rPr lang="en-GB" dirty="0" smtClean="0"/>
              <a:t>2014 Theme: Global </a:t>
            </a:r>
            <a:r>
              <a:rPr lang="en-GB" dirty="0"/>
              <a:t>Food Security </a:t>
            </a: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Recent strategic planning:</a:t>
            </a:r>
            <a:endParaRPr lang="en-GB" dirty="0"/>
          </a:p>
          <a:p>
            <a:r>
              <a:rPr lang="en-GB" dirty="0" smtClean="0"/>
              <a:t>New strategy</a:t>
            </a:r>
          </a:p>
          <a:p>
            <a:r>
              <a:rPr lang="en-GB" dirty="0" smtClean="0"/>
              <a:t>New name</a:t>
            </a:r>
          </a:p>
          <a:p>
            <a:r>
              <a:rPr lang="en-GB" dirty="0" smtClean="0"/>
              <a:t>New metrics of success (outcomes)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Implications:</a:t>
            </a:r>
            <a:endParaRPr lang="en-GB" dirty="0"/>
          </a:p>
          <a:p>
            <a:r>
              <a:rPr lang="en-GB" dirty="0" smtClean="0"/>
              <a:t>positively </a:t>
            </a:r>
            <a:r>
              <a:rPr lang="en-GB" dirty="0"/>
              <a:t>impact the lives of poor people in the developing world. </a:t>
            </a:r>
          </a:p>
          <a:p>
            <a:r>
              <a:rPr lang="en-GB" dirty="0" smtClean="0"/>
              <a:t>Less </a:t>
            </a:r>
            <a:r>
              <a:rPr lang="en-GB" dirty="0"/>
              <a:t>events – more longer-term initiatives. </a:t>
            </a:r>
          </a:p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971" y="390587"/>
            <a:ext cx="4577998" cy="6103998"/>
          </a:xfrm>
        </p:spPr>
      </p:pic>
    </p:spTree>
    <p:extLst>
      <p:ext uri="{BB962C8B-B14F-4D97-AF65-F5344CB8AC3E}">
        <p14:creationId xmlns:p14="http://schemas.microsoft.com/office/powerpoint/2010/main" val="421490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877" y="142387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Going forward – The Centre for Global Equality (CGE)</a:t>
            </a:r>
            <a:endParaRPr lang="en-GB" sz="3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84" y="1544270"/>
            <a:ext cx="5199185" cy="50558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u="sng" dirty="0"/>
              <a:t>N</a:t>
            </a:r>
            <a:r>
              <a:rPr lang="en-GB" u="sng" dirty="0" smtClean="0"/>
              <a:t>ame</a:t>
            </a:r>
            <a:r>
              <a:rPr lang="en-GB" dirty="0"/>
              <a:t>: </a:t>
            </a:r>
            <a:r>
              <a:rPr lang="en-GB" dirty="0" smtClean="0"/>
              <a:t>The </a:t>
            </a:r>
            <a:r>
              <a:rPr lang="en-GB" dirty="0"/>
              <a:t>Centre for Global </a:t>
            </a:r>
            <a:r>
              <a:rPr lang="en-GB" dirty="0" smtClean="0"/>
              <a:t>Equality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u="sng" dirty="0" smtClean="0"/>
              <a:t>Aim</a:t>
            </a:r>
            <a:r>
              <a:rPr lang="en-GB" dirty="0"/>
              <a:t>: To address knowledge inequality and its effects on the lives of the bottom billion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Reduce </a:t>
            </a:r>
            <a:r>
              <a:rPr lang="en-GB" dirty="0"/>
              <a:t>Knowledge </a:t>
            </a:r>
            <a:r>
              <a:rPr lang="en-GB" dirty="0" smtClean="0"/>
              <a:t>Waste</a:t>
            </a:r>
          </a:p>
          <a:p>
            <a:r>
              <a:rPr lang="en-GB" dirty="0"/>
              <a:t>b</a:t>
            </a:r>
            <a:r>
              <a:rPr lang="en-GB" dirty="0" smtClean="0"/>
              <a:t>y </a:t>
            </a:r>
            <a:r>
              <a:rPr lang="en-GB" dirty="0"/>
              <a:t>transporting it from where it is being under used to where it is </a:t>
            </a:r>
            <a:r>
              <a:rPr lang="en-GB" dirty="0" smtClean="0"/>
              <a:t>needed</a:t>
            </a:r>
            <a:endParaRPr lang="en-GB" dirty="0"/>
          </a:p>
          <a:p>
            <a:r>
              <a:rPr lang="en-GB" dirty="0"/>
              <a:t>f</a:t>
            </a:r>
            <a:r>
              <a:rPr lang="en-GB" dirty="0" smtClean="0"/>
              <a:t>rom universities, businesses, global civil society </a:t>
            </a:r>
            <a:r>
              <a:rPr lang="en-GB" dirty="0"/>
              <a:t>to communities living under $2 / </a:t>
            </a:r>
            <a:r>
              <a:rPr lang="en-GB" dirty="0" smtClean="0"/>
              <a:t>day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725" y="1594337"/>
            <a:ext cx="6330464" cy="4747847"/>
          </a:xfrm>
        </p:spPr>
      </p:pic>
    </p:spTree>
    <p:extLst>
      <p:ext uri="{BB962C8B-B14F-4D97-AF65-F5344CB8AC3E}">
        <p14:creationId xmlns:p14="http://schemas.microsoft.com/office/powerpoint/2010/main" val="305832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677" y="142387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How? – models in formation</a:t>
            </a:r>
            <a:endParaRPr lang="en-GB" sz="3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108" y="1805354"/>
            <a:ext cx="4402015" cy="4617794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Presently evolving different models of doing this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From starting point in one of three sectors (civil society; academia; business) usually integrating others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Starting in civil society we follow our innovation incubation pathway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  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25032725"/>
              </p:ext>
            </p:extLst>
          </p:nvPr>
        </p:nvGraphicFramePr>
        <p:xfrm>
          <a:off x="5514183" y="1616822"/>
          <a:ext cx="6062597" cy="3569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902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92" y="140677"/>
            <a:ext cx="4495800" cy="1325563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Starting in universities</a:t>
            </a:r>
            <a:endParaRPr lang="en-GB" sz="3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564923" y="304801"/>
            <a:ext cx="5375031" cy="63070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Exploring potential through research, coursework and extra-curricular volunteering.</a:t>
            </a:r>
          </a:p>
          <a:p>
            <a:endParaRPr lang="en-GB" dirty="0"/>
          </a:p>
          <a:p>
            <a:r>
              <a:rPr lang="en-GB" b="1" dirty="0"/>
              <a:t>Volunteering</a:t>
            </a:r>
          </a:p>
          <a:p>
            <a:pPr marL="0" indent="0">
              <a:buNone/>
            </a:pPr>
            <a:r>
              <a:rPr lang="en-GB" dirty="0"/>
              <a:t> - Best practice in international volunteering (policy)</a:t>
            </a:r>
          </a:p>
          <a:p>
            <a:pPr marL="0" indent="0">
              <a:buNone/>
            </a:pPr>
            <a:r>
              <a:rPr lang="en-GB" dirty="0"/>
              <a:t> - 12 CU student societies are members of the Humanitarian Centre</a:t>
            </a:r>
          </a:p>
          <a:p>
            <a:endParaRPr lang="en-GB" dirty="0"/>
          </a:p>
          <a:p>
            <a:r>
              <a:rPr lang="en-GB" b="1" dirty="0"/>
              <a:t>Coursework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class projects (computer lab; sustainable engineering; JBS)</a:t>
            </a:r>
          </a:p>
          <a:p>
            <a:pPr marL="0" indent="0">
              <a:buNone/>
            </a:pPr>
            <a:r>
              <a:rPr lang="en-GB" dirty="0"/>
              <a:t> - support individual short undergraduate &amp; research projects</a:t>
            </a:r>
          </a:p>
          <a:p>
            <a:endParaRPr lang="en-GB" dirty="0"/>
          </a:p>
          <a:p>
            <a:r>
              <a:rPr lang="en-GB" b="1" dirty="0"/>
              <a:t>Research</a:t>
            </a:r>
            <a:r>
              <a:rPr lang="en-GB" dirty="0"/>
              <a:t> (post-graduate to post-doctoral)</a:t>
            </a:r>
          </a:p>
          <a:p>
            <a:endParaRPr lang="en-GB" dirty="0"/>
          </a:p>
        </p:txBody>
      </p:sp>
      <p:pic>
        <p:nvPicPr>
          <p:cNvPr id="2050" name="Picture 2" descr="Z:\Personal Folders\Lara\Talks\Food Security SRI 2015 Conference\smaller photos\2006-04-02 18.30.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2" y="1582612"/>
            <a:ext cx="6150708" cy="461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89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46" y="0"/>
            <a:ext cx="11781692" cy="1325563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Creating an enabling environment for research to make positive impact ??</a:t>
            </a:r>
            <a:endParaRPr lang="en-GB" sz="3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399" y="1406769"/>
            <a:ext cx="5931877" cy="56505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E.g.  Development </a:t>
            </a:r>
            <a:r>
              <a:rPr lang="en-GB" b="1" dirty="0" err="1" smtClean="0"/>
              <a:t>i</a:t>
            </a:r>
            <a:r>
              <a:rPr lang="en-GB" b="1" dirty="0" smtClean="0"/>
              <a:t>-Teams </a:t>
            </a:r>
            <a:endParaRPr lang="en-GB" b="1" dirty="0"/>
          </a:p>
          <a:p>
            <a:pPr marL="0" indent="0">
              <a:buNone/>
            </a:pPr>
            <a:r>
              <a:rPr lang="en-GB" dirty="0" smtClean="0"/>
              <a:t>Investigating </a:t>
            </a:r>
            <a:r>
              <a:rPr lang="en-GB" dirty="0"/>
              <a:t>whether particular technologies could be used in the developing world to good social and environmental effect. </a:t>
            </a:r>
            <a:endParaRPr lang="en-GB" dirty="0" smtClean="0"/>
          </a:p>
          <a:p>
            <a:r>
              <a:rPr lang="en-GB" dirty="0"/>
              <a:t>Material science (Vasant Kumar lab) Alternative technology to recycle lead acid </a:t>
            </a:r>
            <a:r>
              <a:rPr lang="en-GB" dirty="0" smtClean="0"/>
              <a:t>batteries</a:t>
            </a:r>
          </a:p>
          <a:p>
            <a:r>
              <a:rPr lang="en-GB" dirty="0"/>
              <a:t>Chemistry </a:t>
            </a:r>
            <a:r>
              <a:rPr lang="en-GB" dirty="0" smtClean="0"/>
              <a:t>(</a:t>
            </a:r>
            <a:r>
              <a:rPr lang="en-GB" dirty="0"/>
              <a:t>Erwin </a:t>
            </a:r>
            <a:r>
              <a:rPr lang="en-GB" dirty="0" err="1" smtClean="0"/>
              <a:t>Reisner’s</a:t>
            </a:r>
            <a:r>
              <a:rPr lang="en-GB" dirty="0" smtClean="0"/>
              <a:t> Sunshine Lab) </a:t>
            </a:r>
            <a:r>
              <a:rPr lang="en-GB" dirty="0"/>
              <a:t>Possible uses of hydrogen as a fuel in off-grid </a:t>
            </a:r>
            <a:r>
              <a:rPr lang="en-GB" dirty="0" smtClean="0"/>
              <a:t>communities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The Humanitarian Centre is committed </a:t>
            </a:r>
            <a:r>
              <a:rPr lang="en-GB" dirty="0"/>
              <a:t>to supporting solutions with potential through the necessary </a:t>
            </a:r>
            <a:r>
              <a:rPr lang="en-GB" dirty="0" smtClean="0"/>
              <a:t>stages to impact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We would like to collaborate </a:t>
            </a:r>
            <a:r>
              <a:rPr lang="en-GB" u="sng" dirty="0" smtClean="0"/>
              <a:t>during</a:t>
            </a:r>
            <a:r>
              <a:rPr lang="en-GB" dirty="0" smtClean="0"/>
              <a:t> not just </a:t>
            </a:r>
            <a:r>
              <a:rPr lang="en-GB" u="sng" dirty="0" smtClean="0"/>
              <a:t>post</a:t>
            </a:r>
            <a:r>
              <a:rPr lang="en-GB" dirty="0" smtClean="0"/>
              <a:t> research implementation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169" y="697439"/>
            <a:ext cx="5181600" cy="3301801"/>
          </a:xfrm>
        </p:spPr>
      </p:pic>
      <p:pic>
        <p:nvPicPr>
          <p:cNvPr id="1026" name="Picture 2" descr="Z:\Personal Folders\Lara\Talks\Food Security SRI 2015 Conference\Pictur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54" y="4009292"/>
            <a:ext cx="3080829" cy="275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51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54" y="0"/>
            <a:ext cx="10515600" cy="1124711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How to increase impact of food security research?</a:t>
            </a:r>
            <a:endParaRPr lang="en-GB" sz="3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37" y="1035521"/>
            <a:ext cx="11661731" cy="57286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/>
              <a:t>What are the blocks to achieving impact on the ground through research?</a:t>
            </a:r>
          </a:p>
          <a:p>
            <a:endParaRPr lang="en-GB" dirty="0"/>
          </a:p>
          <a:p>
            <a:r>
              <a:rPr lang="en-GB" dirty="0" smtClean="0"/>
              <a:t>Different metrics for success (implementation not worthwhile for academics)</a:t>
            </a:r>
          </a:p>
          <a:p>
            <a:r>
              <a:rPr lang="en-GB" dirty="0" smtClean="0"/>
              <a:t>Academics usually </a:t>
            </a:r>
            <a:r>
              <a:rPr lang="en-GB" dirty="0"/>
              <a:t>very specific answers to very specific </a:t>
            </a:r>
            <a:r>
              <a:rPr lang="en-GB" dirty="0" smtClean="0"/>
              <a:t>questions. This provides a single active ingredient/catalyst. But a catalyst </a:t>
            </a:r>
            <a:r>
              <a:rPr lang="en-GB" dirty="0"/>
              <a:t>on its own can’t cause a </a:t>
            </a:r>
            <a:r>
              <a:rPr lang="en-GB" dirty="0" smtClean="0"/>
              <a:t>reaction, it needs to be mixed with other chemicals and often a medium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Humanitarian Centre aims to provide that medium and other chemicals by:</a:t>
            </a:r>
            <a:endParaRPr lang="en-GB" dirty="0"/>
          </a:p>
          <a:p>
            <a:r>
              <a:rPr lang="en-GB" u="sng" dirty="0" smtClean="0"/>
              <a:t>Convening</a:t>
            </a:r>
            <a:r>
              <a:rPr lang="en-GB" dirty="0" smtClean="0"/>
              <a:t> other </a:t>
            </a:r>
            <a:r>
              <a:rPr lang="en-GB" dirty="0"/>
              <a:t>expertise – collaborators from different disciplines and </a:t>
            </a:r>
            <a:r>
              <a:rPr lang="en-GB" dirty="0" smtClean="0"/>
              <a:t>sectors, including developing world communities – ground truth and test experimental solutions. </a:t>
            </a:r>
            <a:endParaRPr lang="en-GB" dirty="0"/>
          </a:p>
          <a:p>
            <a:r>
              <a:rPr lang="en-GB" u="sng" dirty="0" smtClean="0"/>
              <a:t>Sourcing</a:t>
            </a:r>
            <a:r>
              <a:rPr lang="en-GB" dirty="0" smtClean="0"/>
              <a:t> other </a:t>
            </a:r>
            <a:r>
              <a:rPr lang="en-GB" dirty="0"/>
              <a:t>resources – not provided for within academic programme (funds; space; equipment</a:t>
            </a:r>
            <a:r>
              <a:rPr lang="en-GB" dirty="0" smtClean="0"/>
              <a:t>)</a:t>
            </a:r>
          </a:p>
          <a:p>
            <a:r>
              <a:rPr lang="en-GB" u="sng" dirty="0" smtClean="0"/>
              <a:t>Providing ongoing facilitation and support</a:t>
            </a:r>
            <a:endParaRPr lang="en-GB" u="sng" dirty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80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796</Words>
  <Application>Microsoft Office PowerPoint</Application>
  <PresentationFormat>Widescreen</PresentationFormat>
  <Paragraphs>166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Making a difference to practice: challenges and opportunities</vt:lpstr>
      <vt:lpstr>Overview</vt:lpstr>
      <vt:lpstr>The Humanitarian Centre: who we are and what we do</vt:lpstr>
      <vt:lpstr>The Humanitarian Centre - Past and Future</vt:lpstr>
      <vt:lpstr>Going forward – The Centre for Global Equality (CGE)</vt:lpstr>
      <vt:lpstr>How? – models in formation</vt:lpstr>
      <vt:lpstr>Starting in universities</vt:lpstr>
      <vt:lpstr>Creating an enabling environment for research to make positive impact ??</vt:lpstr>
      <vt:lpstr>How to increase impact of food security research?</vt:lpstr>
      <vt:lpstr>Why not leave impact to non-academics?</vt:lpstr>
      <vt:lpstr>This is a missed opportunity …</vt:lpstr>
      <vt:lpstr>What do you think the blocks and solutions are?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Lara Allen</dc:creator>
  <cp:lastModifiedBy>Will</cp:lastModifiedBy>
  <cp:revision>50</cp:revision>
  <dcterms:created xsi:type="dcterms:W3CDTF">2015-07-08T06:54:32Z</dcterms:created>
  <dcterms:modified xsi:type="dcterms:W3CDTF">2015-08-13T10:45:20Z</dcterms:modified>
</cp:coreProperties>
</file>